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</p:sldMasterIdLst>
  <p:notesMasterIdLst>
    <p:notesMasterId r:id="rId27"/>
  </p:notesMasterIdLst>
  <p:sldIdLst>
    <p:sldId id="305" r:id="rId3"/>
    <p:sldId id="281" r:id="rId4"/>
    <p:sldId id="307" r:id="rId5"/>
    <p:sldId id="325" r:id="rId6"/>
    <p:sldId id="308" r:id="rId7"/>
    <p:sldId id="311" r:id="rId8"/>
    <p:sldId id="326" r:id="rId9"/>
    <p:sldId id="315" r:id="rId10"/>
    <p:sldId id="316" r:id="rId11"/>
    <p:sldId id="317" r:id="rId12"/>
    <p:sldId id="318" r:id="rId13"/>
    <p:sldId id="306" r:id="rId14"/>
    <p:sldId id="313" r:id="rId15"/>
    <p:sldId id="314" r:id="rId16"/>
    <p:sldId id="312" r:id="rId17"/>
    <p:sldId id="319" r:id="rId18"/>
    <p:sldId id="320" r:id="rId19"/>
    <p:sldId id="327" r:id="rId20"/>
    <p:sldId id="328" r:id="rId21"/>
    <p:sldId id="321" r:id="rId22"/>
    <p:sldId id="322" r:id="rId23"/>
    <p:sldId id="323" r:id="rId24"/>
    <p:sldId id="324" r:id="rId25"/>
    <p:sldId id="310" r:id="rId2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8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10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7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307" autoAdjust="0"/>
    <p:restoredTop sz="96133" autoAdjust="0"/>
  </p:normalViewPr>
  <p:slideViewPr>
    <p:cSldViewPr snapToGrid="0" showGuides="1">
      <p:cViewPr>
        <p:scale>
          <a:sx n="172" d="100"/>
          <a:sy n="172" d="100"/>
        </p:scale>
        <p:origin x="2112" y="640"/>
      </p:cViewPr>
      <p:guideLst>
        <p:guide orient="horz" pos="566"/>
        <p:guide pos="7423"/>
        <p:guide orient="horz" pos="1281"/>
        <p:guide orient="horz" pos="3932"/>
        <p:guide orient="horz" pos="1110"/>
        <p:guide pos="25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6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26.06.25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8856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1980001"/>
            <a:chOff x="304800" y="-468001"/>
            <a:chExt cx="10891200" cy="1980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Thema des Referats Thema des Referats Thema des Referats Thema des Referats 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Referent / Fakultät / Studiengang |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pic>
        <p:nvPicPr>
          <p:cNvPr id="17" name="Logo HHN">
            <a:extLst>
              <a:ext uri="{FF2B5EF4-FFF2-40B4-BE49-F238E27FC236}">
                <a16:creationId xmlns:a16="http://schemas.microsoft.com/office/drawing/2014/main" id="{C84B1A6D-3DF8-4F58-88C7-3F544E41E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4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971550"/>
            <a:ext cx="12191999" cy="5886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 &gt;&gt; Menü &gt; Einfügen &gt; Bilder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971552"/>
            <a:ext cx="12192000" cy="5886449"/>
          </a:xfrm>
          <a:blipFill>
            <a:blip r:embed="rId2"/>
            <a:stretch>
              <a:fillRect/>
            </a:stretch>
          </a:blipFill>
        </p:spPr>
        <p:txBody>
          <a:bodyPr vert="horz" lIns="1954800" tIns="13896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Zitat auf erster Ebene // für Autor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-2352000" y="-468000"/>
            <a:ext cx="17280000" cy="7668001"/>
            <a:chOff x="-1764000" y="-468001"/>
            <a:chExt cx="129600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Text // Listenebene erhöhen"/>
            <p:cNvSpPr txBox="1"/>
            <p:nvPr userDrawn="1"/>
          </p:nvSpPr>
          <p:spPr>
            <a:xfrm>
              <a:off x="-1764000" y="3042062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9" name="Text // Listenebene verringern"/>
            <p:cNvSpPr txBox="1"/>
            <p:nvPr userDrawn="1"/>
          </p:nvSpPr>
          <p:spPr>
            <a:xfrm>
              <a:off x="-1764000" y="3438062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20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21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792000" y="3438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792000" y="3042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4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6" name="Logo HHN">
            <a:extLst>
              <a:ext uri="{FF2B5EF4-FFF2-40B4-BE49-F238E27FC236}">
                <a16:creationId xmlns:a16="http://schemas.microsoft.com/office/drawing/2014/main" id="{CD8A692E-F6AC-4E01-99E6-965C59B26C2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sp>
        <p:nvSpPr>
          <p:cNvPr id="28" name="Titel 9">
            <a:extLst>
              <a:ext uri="{FF2B5EF4-FFF2-40B4-BE49-F238E27FC236}">
                <a16:creationId xmlns:a16="http://schemas.microsoft.com/office/drawing/2014/main" id="{806AA2DC-065A-4166-A62B-2A250A3B3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4080"/>
            <a:ext cx="1321200" cy="1119600"/>
          </a:xfrm>
          <a:blipFill>
            <a:blip r:embed="rId6"/>
            <a:stretch>
              <a:fillRect/>
            </a:stretch>
          </a:blipFill>
        </p:spPr>
        <p:txBody>
          <a:bodyPr wrap="none" rIns="1454400" anchor="t" anchorCtr="0"/>
          <a:lstStyle>
            <a:lvl1pPr algn="r">
              <a:defRPr sz="1000" baseline="0"/>
            </a:lvl1pPr>
          </a:lstStyle>
          <a:p>
            <a:r>
              <a:rPr lang="pt-BR" dirty="0"/>
              <a:t>Bitte nicht</a:t>
            </a:r>
            <a:br>
              <a:rPr lang="pt-BR" dirty="0"/>
            </a:br>
            <a:r>
              <a:rPr lang="pt-BR" dirty="0"/>
              <a:t>verschieben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0"/>
            <a:ext cx="11377084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5592519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565404"/>
            <a:ext cx="5591487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>
          <a:xfrm>
            <a:off x="406401" y="416359"/>
            <a:ext cx="11377084" cy="396000"/>
          </a:xfrm>
        </p:spPr>
        <p:txBody>
          <a:bodyPr/>
          <a:lstStyle/>
          <a:p>
            <a:r>
              <a:rPr lang="pt-BR" dirty="0" err="1"/>
              <a:t>Headline</a:t>
            </a:r>
            <a:r>
              <a:rPr lang="pt-BR" dirty="0"/>
              <a:t> </a:t>
            </a:r>
            <a:r>
              <a:rPr lang="pt-BR" dirty="0" err="1"/>
              <a:t>einfügen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1" y="1838084"/>
            <a:ext cx="11377085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386940"/>
            <a:ext cx="11377084" cy="3856702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Bei Fragen kontaktieren Sie bitte:</a:t>
            </a:r>
            <a:br>
              <a:rPr lang="de-DE" dirty="0"/>
            </a:br>
            <a:r>
              <a:rPr lang="de-DE" dirty="0"/>
              <a:t>Vorname Nachname (Menü &gt; Listenebne erhöhen)</a:t>
            </a:r>
            <a:br>
              <a:rPr lang="de-DE" dirty="0"/>
            </a:br>
            <a:r>
              <a:rPr lang="de-DE" dirty="0"/>
              <a:t>Fakultät XY | Fachrichtung </a:t>
            </a:r>
            <a:br>
              <a:rPr lang="de-DE" dirty="0"/>
            </a:br>
            <a:r>
              <a:rPr lang="de-DE" dirty="0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097092"/>
            <a:ext cx="9695489" cy="1915337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Schlusswort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6351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  <a:prstGeom prst="rect">
            <a:avLst/>
          </a:prstGeo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0"/>
            <a:chExt cx="10891200" cy="7668000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0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3E29E0E6-E9A4-45BD-AC05-6A30C96DF2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  <a:prstGeom prst="rect">
            <a:avLst/>
          </a:prstGeo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7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8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9" name="Logo HHN">
            <a:extLst>
              <a:ext uri="{FF2B5EF4-FFF2-40B4-BE49-F238E27FC236}">
                <a16:creationId xmlns:a16="http://schemas.microsoft.com/office/drawing/2014/main" id="{89C540CF-8626-4B8A-AECD-DE59103C58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874" y="305319"/>
            <a:ext cx="2064615" cy="697187"/>
          </a:xfrm>
          <a:prstGeom prst="rect">
            <a:avLst/>
          </a:prstGeom>
        </p:spPr>
      </p:pic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  <a:solidFill>
            <a:srgbClr val="000000"/>
          </a:solidFill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TRENNERSEITE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Zusatz Info</a:t>
            </a:r>
          </a:p>
        </p:txBody>
      </p:sp>
      <p:grpSp>
        <p:nvGrpSpPr>
          <p:cNvPr id="14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5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6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7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9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04368BE0-163A-441F-AAC7-4D3A9B1541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>
          <a:xfrm>
            <a:off x="406405" y="370205"/>
            <a:ext cx="9895835" cy="508314"/>
          </a:xfrm>
        </p:spPr>
        <p:txBody>
          <a:bodyPr anchor="ctr" anchorCtr="0"/>
          <a:lstStyle>
            <a:lvl1pPr>
              <a:defRPr cap="none" baseline="0"/>
            </a:lvl1pPr>
          </a:lstStyle>
          <a:p>
            <a:r>
              <a:rPr lang="pt-BR" dirty="0"/>
              <a:t>Headline einfügen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1137921"/>
            <a:ext cx="11377084" cy="510572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1"/>
            <a:ext cx="11377084" cy="2231887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2"/>
            <a:ext cx="7128933" cy="4209936"/>
          </a:xfrm>
        </p:spPr>
        <p:txBody>
          <a:bodyPr vert="horz"/>
          <a:lstStyle>
            <a:lvl3pPr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8" y="2097883"/>
            <a:ext cx="3862917" cy="3960020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400" y="1027840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405" y="766445"/>
            <a:ext cx="11377084" cy="86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2" y="2033591"/>
            <a:ext cx="11377084" cy="42100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54" r:id="rId7"/>
    <p:sldLayoutId id="2147483660" r:id="rId8"/>
    <p:sldLayoutId id="2147483661" r:id="rId9"/>
    <p:sldLayoutId id="2147483662" r:id="rId10"/>
    <p:sldLayoutId id="2147483664" r:id="rId11"/>
    <p:sldLayoutId id="2147483665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3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6484A6C2-D84D-3D78-2D0E-ED670F47DD3D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1329" r="11329"/>
          <a:stretch/>
        </p:blipFill>
        <p:spPr>
          <a:xfrm>
            <a:off x="0" y="1160206"/>
            <a:ext cx="12192000" cy="5697794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E2E0A704-A953-715F-8025-7E2CC71644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D3FEEF-FA78-EDBE-BB10-67286E168FF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8511" y="6998791"/>
            <a:ext cx="737529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AEC82C-687F-4B4A-A4A5-FFF574CC842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6" name="Vertikaler Textplatzhalter 5">
            <a:extLst>
              <a:ext uri="{FF2B5EF4-FFF2-40B4-BE49-F238E27FC236}">
                <a16:creationId xmlns:a16="http://schemas.microsoft.com/office/drawing/2014/main" id="{5D5C0630-7E40-D80C-54C6-1F56FB5A9340}"/>
              </a:ext>
            </a:extLst>
          </p:cNvPr>
          <p:cNvSpPr>
            <a:spLocks noGrp="1"/>
          </p:cNvSpPr>
          <p:nvPr>
            <p:ph type="body" orient="vert" idx="19"/>
          </p:nvPr>
        </p:nvSpPr>
        <p:spPr/>
        <p:txBody>
          <a:bodyPr/>
          <a:lstStyle/>
          <a:p>
            <a:r>
              <a:rPr lang="de-DE" dirty="0"/>
              <a:t>Gruppe 5: Fingermontage auf der Antriebseinheit</a:t>
            </a:r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738ACDD9-D9C4-D409-2C57-ED9F1B6B0D2A}"/>
              </a:ext>
            </a:extLst>
          </p:cNvPr>
          <p:cNvSpPr>
            <a:spLocks noGrp="1"/>
          </p:cNvSpPr>
          <p:nvPr>
            <p:ph type="body" orient="vert" idx="20"/>
          </p:nvPr>
        </p:nvSpPr>
        <p:spPr/>
        <p:txBody>
          <a:bodyPr/>
          <a:lstStyle/>
          <a:p>
            <a:r>
              <a:rPr lang="de-DE" dirty="0"/>
              <a:t>Jakob Hoffman, Tino Stöhr, Erik </a:t>
            </a:r>
            <a:r>
              <a:rPr lang="de-DE" dirty="0" err="1"/>
              <a:t>Reisich</a:t>
            </a:r>
            <a:r>
              <a:rPr lang="de-DE" dirty="0"/>
              <a:t>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8" name="Vertikaler Textplatzhalter 7">
            <a:extLst>
              <a:ext uri="{FF2B5EF4-FFF2-40B4-BE49-F238E27FC236}">
                <a16:creationId xmlns:a16="http://schemas.microsoft.com/office/drawing/2014/main" id="{838F4CB4-088A-1DA1-9C8A-91BB9DE45237}"/>
              </a:ext>
            </a:extLst>
          </p:cNvPr>
          <p:cNvSpPr>
            <a:spLocks noGrp="1"/>
          </p:cNvSpPr>
          <p:nvPr>
            <p:ph type="body" orient="vert" idx="2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8370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19E5FB5-CA2B-00B1-3705-9A8B6C797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1BFA768-2E24-907D-8108-ADF848C57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C8D4C41-F917-F299-E989-16AD6F019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Vereinzelung</a:t>
            </a:r>
          </a:p>
        </p:txBody>
      </p:sp>
      <p:pic>
        <p:nvPicPr>
          <p:cNvPr id="13" name="Inhaltsplatzhalter 12" descr="Ein Bild, das Screenshot, Design enthält.&#10;&#10;KI-generierte Inhalte können fehlerhaft sein.">
            <a:extLst>
              <a:ext uri="{FF2B5EF4-FFF2-40B4-BE49-F238E27FC236}">
                <a16:creationId xmlns:a16="http://schemas.microsoft.com/office/drawing/2014/main" id="{AF6123BC-9ADE-7A5E-06F4-3ABBF4EBBE3F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982700" y="1188126"/>
            <a:ext cx="8226598" cy="2467979"/>
          </a:xfrm>
        </p:spPr>
      </p:pic>
      <p:pic>
        <p:nvPicPr>
          <p:cNvPr id="15" name="Grafik 14" descr="Ein Bild, das Screenshot, Design enthält.&#10;&#10;KI-generierte Inhalte können fehlerhaft sein.">
            <a:extLst>
              <a:ext uri="{FF2B5EF4-FFF2-40B4-BE49-F238E27FC236}">
                <a16:creationId xmlns:a16="http://schemas.microsoft.com/office/drawing/2014/main" id="{8AE2FF07-EA06-CCF3-6415-BD9C6A9F0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700" y="3783540"/>
            <a:ext cx="8226597" cy="2467979"/>
          </a:xfrm>
          <a:prstGeom prst="rect">
            <a:avLst/>
          </a:prstGeom>
        </p:spPr>
      </p:pic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B6D991CD-5B10-5E9C-081D-0E9A92361F8E}"/>
              </a:ext>
            </a:extLst>
          </p:cNvPr>
          <p:cNvCxnSpPr>
            <a:cxnSpLocks/>
          </p:cNvCxnSpPr>
          <p:nvPr/>
        </p:nvCxnSpPr>
        <p:spPr>
          <a:xfrm>
            <a:off x="5463958" y="3352752"/>
            <a:ext cx="1264083" cy="0"/>
          </a:xfrm>
          <a:prstGeom prst="straightConnector1">
            <a:avLst/>
          </a:prstGeom>
          <a:ln w="38100">
            <a:solidFill>
              <a:srgbClr val="00289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BD5B0A74-066B-1B0D-3950-D09AEF3E0859}"/>
              </a:ext>
            </a:extLst>
          </p:cNvPr>
          <p:cNvSpPr txBox="1"/>
          <p:nvPr/>
        </p:nvSpPr>
        <p:spPr>
          <a:xfrm>
            <a:off x="8868936" y="3596633"/>
            <a:ext cx="2178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Normzylinder</a:t>
            </a:r>
          </a:p>
          <a:p>
            <a:r>
              <a:rPr lang="de-DE" dirty="0"/>
              <a:t>DSBC-32-100</a:t>
            </a:r>
          </a:p>
        </p:txBody>
      </p:sp>
    </p:spTree>
    <p:extLst>
      <p:ext uri="{BB962C8B-B14F-4D97-AF65-F5344CB8AC3E}">
        <p14:creationId xmlns:p14="http://schemas.microsoft.com/office/powerpoint/2010/main" val="3492555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20370A5-6462-F450-53C4-C4625C13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7ABAECE-8CC6-E6D4-59C4-E5045350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B8E2D2B-2374-DA96-A04A-AB10A8BA7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 descr="Ein Bild, das Maßstabsmodell enthält.&#10;&#10;KI-generierte Inhalte können fehlerhaft sein.">
            <a:extLst>
              <a:ext uri="{FF2B5EF4-FFF2-40B4-BE49-F238E27FC236}">
                <a16:creationId xmlns:a16="http://schemas.microsoft.com/office/drawing/2014/main" id="{EE2B563E-9023-B554-E47B-A494BF6A5287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2719859" y="1138238"/>
            <a:ext cx="6750694" cy="5105400"/>
          </a:xfrm>
        </p:spPr>
      </p:pic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17F79169-5B88-1D93-4ECA-8E820725069D}"/>
              </a:ext>
            </a:extLst>
          </p:cNvPr>
          <p:cNvCxnSpPr/>
          <p:nvPr/>
        </p:nvCxnSpPr>
        <p:spPr>
          <a:xfrm>
            <a:off x="3231689" y="3103756"/>
            <a:ext cx="862361" cy="289932"/>
          </a:xfrm>
          <a:prstGeom prst="straightConnector1">
            <a:avLst/>
          </a:prstGeom>
          <a:ln w="38100">
            <a:solidFill>
              <a:srgbClr val="00289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8B28E678-AF8C-FBCF-F032-E190D185FD4D}"/>
              </a:ext>
            </a:extLst>
          </p:cNvPr>
          <p:cNvSpPr txBox="1"/>
          <p:nvPr/>
        </p:nvSpPr>
        <p:spPr>
          <a:xfrm>
            <a:off x="690411" y="1344806"/>
            <a:ext cx="2577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Führungszylinder</a:t>
            </a:r>
          </a:p>
          <a:p>
            <a:r>
              <a:rPr lang="de-DE" dirty="0"/>
              <a:t>DFM-16-150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632DAE1-CFA9-CD15-9641-047687BD6A79}"/>
              </a:ext>
            </a:extLst>
          </p:cNvPr>
          <p:cNvSpPr txBox="1"/>
          <p:nvPr/>
        </p:nvSpPr>
        <p:spPr>
          <a:xfrm>
            <a:off x="9136565" y="2457425"/>
            <a:ext cx="2207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Radialgreifer</a:t>
            </a:r>
          </a:p>
          <a:p>
            <a:r>
              <a:rPr lang="de-DE" dirty="0"/>
              <a:t>DHRS32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83A285D-CEB4-54F6-0E73-9929A8B64EAA}"/>
              </a:ext>
            </a:extLst>
          </p:cNvPr>
          <p:cNvCxnSpPr/>
          <p:nvPr/>
        </p:nvCxnSpPr>
        <p:spPr>
          <a:xfrm flipH="1">
            <a:off x="7781700" y="3103756"/>
            <a:ext cx="1748876" cy="47206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A0FA62D2-E13F-96D1-4A45-5A6807FE3337}"/>
              </a:ext>
            </a:extLst>
          </p:cNvPr>
          <p:cNvCxnSpPr/>
          <p:nvPr/>
        </p:nvCxnSpPr>
        <p:spPr>
          <a:xfrm>
            <a:off x="2401229" y="1828800"/>
            <a:ext cx="1196898" cy="43861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5052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0EDF548-5BA5-AADC-0610-C381935D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6700017-ADE5-C115-676B-3327553C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2F6A376-68AE-036C-6418-D0B728D1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1D3B3C03-722F-FDA7-EF18-73AA70949B6A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1812454" y="1138238"/>
            <a:ext cx="8565505" cy="5105400"/>
          </a:xfrm>
        </p:spPr>
      </p:pic>
      <p:pic>
        <p:nvPicPr>
          <p:cNvPr id="5" name="Inhaltsplatzhalter 6">
            <a:extLst>
              <a:ext uri="{FF2B5EF4-FFF2-40B4-BE49-F238E27FC236}">
                <a16:creationId xmlns:a16="http://schemas.microsoft.com/office/drawing/2014/main" id="{37FE5792-ECE8-B159-33D2-C4D11D28C5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2751"/>
          <a:stretch>
            <a:fillRect/>
          </a:stretch>
        </p:blipFill>
        <p:spPr>
          <a:xfrm>
            <a:off x="1812454" y="5374888"/>
            <a:ext cx="8565505" cy="88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152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272EBE2-8E14-064A-04FB-5E01B506D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02D86E4-A4E5-A9BC-9108-69265137B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75158A-4E99-8232-A6F1-CF10A4E96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FF2B7550-AB86-71B3-B1E0-B37EB1CBBF14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1812454" y="1138238"/>
            <a:ext cx="8565505" cy="5105400"/>
          </a:xfrm>
        </p:spPr>
      </p:pic>
    </p:spTree>
    <p:extLst>
      <p:ext uri="{BB962C8B-B14F-4D97-AF65-F5344CB8AC3E}">
        <p14:creationId xmlns:p14="http://schemas.microsoft.com/office/powerpoint/2010/main" val="4184524121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31D0191-8D05-6E72-88A3-5BCBAFED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A234769-D36F-209B-1CCA-B0ED362F6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37B5802-518B-EF01-5911-1CCCFCA6C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A61EC010-2856-8B2A-E3F9-9319519ED08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3"/>
          <a:srcRect/>
          <a:stretch/>
        </p:blipFill>
        <p:spPr>
          <a:xfrm>
            <a:off x="1812454" y="1138238"/>
            <a:ext cx="8565505" cy="5105400"/>
          </a:xfrm>
        </p:spPr>
      </p:pic>
    </p:spTree>
    <p:extLst>
      <p:ext uri="{BB962C8B-B14F-4D97-AF65-F5344CB8AC3E}">
        <p14:creationId xmlns:p14="http://schemas.microsoft.com/office/powerpoint/2010/main" val="781883733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6CF2B-00DC-3356-C4C2-C8F662C005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FB69A95-8A81-1630-62C0-AB7D1C772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B3ABDB7-A8D6-66FD-BC9E-0EF707F45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2DDA0E9-42D1-10F5-F3C8-6A38BCBEB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Wellenlage</a:t>
            </a:r>
          </a:p>
        </p:txBody>
      </p:sp>
      <p:pic>
        <p:nvPicPr>
          <p:cNvPr id="13" name="Inhaltsplatzhalter 12" descr="Ein Bild, das Spielzeug, Maßstabsmodell, Bauspielzeug enthält.&#10;&#10;KI-generierte Inhalte können fehlerhaft sein.">
            <a:extLst>
              <a:ext uri="{FF2B5EF4-FFF2-40B4-BE49-F238E27FC236}">
                <a16:creationId xmlns:a16="http://schemas.microsoft.com/office/drawing/2014/main" id="{3C605CB1-51FE-2EC2-BC72-9484FA3067A8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7678" r="3082" b="8233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AEA7FC6-5846-4B1C-2425-52FE8413F977}"/>
              </a:ext>
            </a:extLst>
          </p:cNvPr>
          <p:cNvSpPr/>
          <p:nvPr/>
        </p:nvSpPr>
        <p:spPr>
          <a:xfrm>
            <a:off x="4889061" y="4222469"/>
            <a:ext cx="930521" cy="93052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5449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0EDF548-5BA5-AADC-0610-C381935D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6700017-ADE5-C115-676B-3327553C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2F6A376-68AE-036C-6418-D0B728D1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Erkennung Wellenlage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1E69EF3-2E58-5C16-A163-10F31D785EC8}"/>
              </a:ext>
            </a:extLst>
          </p:cNvPr>
          <p:cNvSpPr txBox="1"/>
          <p:nvPr/>
        </p:nvSpPr>
        <p:spPr>
          <a:xfrm>
            <a:off x="832919" y="1430448"/>
            <a:ext cx="38331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Kantensensor </a:t>
            </a:r>
            <a:r>
              <a:rPr lang="de-DE" sz="2000" b="1" dirty="0"/>
              <a:t>Baumer</a:t>
            </a:r>
            <a:r>
              <a:rPr lang="de-DE" sz="2000" dirty="0"/>
              <a:t> </a:t>
            </a:r>
            <a:r>
              <a:rPr lang="de-DE" sz="2000" b="1" dirty="0"/>
              <a:t>OXS200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Auflösung 12-18 µm</a:t>
            </a:r>
          </a:p>
          <a:p>
            <a:endParaRPr lang="de-DE" sz="2000" dirty="0"/>
          </a:p>
        </p:txBody>
      </p:sp>
      <p:pic>
        <p:nvPicPr>
          <p:cNvPr id="8" name="Grafik 7" descr="Ein Bild, das Wäscheklammer, Design enthält.&#10;&#10;KI-generierte Inhalte können fehlerhaft sein.">
            <a:extLst>
              <a:ext uri="{FF2B5EF4-FFF2-40B4-BE49-F238E27FC236}">
                <a16:creationId xmlns:a16="http://schemas.microsoft.com/office/drawing/2014/main" id="{BF31F1B3-0A07-3AD2-AD66-3374D347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421" t="22292" r="37475" b="21556"/>
          <a:stretch>
            <a:fillRect/>
          </a:stretch>
        </p:blipFill>
        <p:spPr>
          <a:xfrm>
            <a:off x="1055008" y="2353778"/>
            <a:ext cx="5040992" cy="3687520"/>
          </a:xfrm>
          <a:prstGeom prst="rect">
            <a:avLst/>
          </a:prstGeom>
        </p:spPr>
      </p:pic>
      <p:pic>
        <p:nvPicPr>
          <p:cNvPr id="14" name="Grafik 13" descr="Ein Bild, das Entwurf enthält.&#10;&#10;KI-generierte Inhalte können fehlerhaft sein.">
            <a:extLst>
              <a:ext uri="{FF2B5EF4-FFF2-40B4-BE49-F238E27FC236}">
                <a16:creationId xmlns:a16="http://schemas.microsoft.com/office/drawing/2014/main" id="{9C71A0DE-D1E5-C8E7-9767-2CDFEAA11A8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8028" t="19577" r="37148" b="21319"/>
          <a:stretch>
            <a:fillRect/>
          </a:stretch>
        </p:blipFill>
        <p:spPr>
          <a:xfrm>
            <a:off x="6726726" y="1970896"/>
            <a:ext cx="4883971" cy="410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720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E976B-D220-830C-C8B2-DB5FB224B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1276C12-74A0-0D0F-3777-0C376AB25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0BD9576-CB81-4C9A-EB9A-280DC349E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E450D7-335E-F25A-F31F-9E912CEA2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Erkennung Wellenlage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D9CE57E-049F-8146-6DF2-57F050DD5B2F}"/>
              </a:ext>
            </a:extLst>
          </p:cNvPr>
          <p:cNvSpPr txBox="1"/>
          <p:nvPr/>
        </p:nvSpPr>
        <p:spPr>
          <a:xfrm>
            <a:off x="832919" y="1430448"/>
            <a:ext cx="48109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Kantensensor </a:t>
            </a:r>
            <a:r>
              <a:rPr lang="de-DE" sz="2000" b="1" dirty="0"/>
              <a:t>Baumer</a:t>
            </a:r>
            <a:r>
              <a:rPr lang="de-DE" sz="2000" dirty="0"/>
              <a:t> </a:t>
            </a:r>
            <a:r>
              <a:rPr lang="de-DE" sz="2000" b="1" dirty="0"/>
              <a:t>OXS200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Auflösung 12-18 µm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Resultierende Winkelgenauigkeit: 0,3°</a:t>
            </a:r>
          </a:p>
        </p:txBody>
      </p:sp>
      <p:pic>
        <p:nvPicPr>
          <p:cNvPr id="10" name="Grafik 9" descr="Ein Bild, das Spielzeug enthält.&#10;&#10;KI-generierte Inhalte können fehlerhaft sein.">
            <a:extLst>
              <a:ext uri="{FF2B5EF4-FFF2-40B4-BE49-F238E27FC236}">
                <a16:creationId xmlns:a16="http://schemas.microsoft.com/office/drawing/2014/main" id="{72738BC5-FCF1-6FA1-8CCC-0FB5F8B450F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795" r="24288"/>
          <a:stretch>
            <a:fillRect/>
          </a:stretch>
        </p:blipFill>
        <p:spPr>
          <a:xfrm>
            <a:off x="1007955" y="2656872"/>
            <a:ext cx="4107253" cy="3459731"/>
          </a:xfrm>
          <a:prstGeom prst="rect">
            <a:avLst/>
          </a:prstGeom>
        </p:spPr>
      </p:pic>
      <p:pic>
        <p:nvPicPr>
          <p:cNvPr id="12" name="Grafik 11" descr="Ein Bild, das Leuchtturm enthält.&#10;&#10;KI-generierte Inhalte können fehlerhaft sein.">
            <a:extLst>
              <a:ext uri="{FF2B5EF4-FFF2-40B4-BE49-F238E27FC236}">
                <a16:creationId xmlns:a16="http://schemas.microsoft.com/office/drawing/2014/main" id="{2B0E1662-C1CD-EF0F-C206-8BE0A342A98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0199" r="19371"/>
          <a:stretch>
            <a:fillRect/>
          </a:stretch>
        </p:blipFill>
        <p:spPr>
          <a:xfrm>
            <a:off x="6817577" y="2897109"/>
            <a:ext cx="4965912" cy="290153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5DECE97-15CC-8100-51A7-F895FF2A56F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2715" r="37698"/>
          <a:stretch>
            <a:fillRect/>
          </a:stretch>
        </p:blipFill>
        <p:spPr>
          <a:xfrm>
            <a:off x="4818536" y="2420341"/>
            <a:ext cx="1416243" cy="255305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1153DCB-32B4-1569-B1B4-ECADED5EA72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60000">
            <a:off x="2623276" y="2345247"/>
            <a:ext cx="7655957" cy="270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53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0C3F6-343D-8C1C-74BE-78012A7C3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F05AF0D-58CC-4BC7-B9A4-EC99C11C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AF869E-4EED-5182-D8E5-7A069A048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C618E5CA-868D-A5F8-57A4-248447474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Handhabung Unterlegscheiben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A0C0778D-8C79-4674-A607-A2E5C34D74A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47D80EC4-B2DB-F282-971C-FD384F7BE13C}"/>
              </a:ext>
            </a:extLst>
          </p:cNvPr>
          <p:cNvSpPr/>
          <p:nvPr/>
        </p:nvSpPr>
        <p:spPr>
          <a:xfrm>
            <a:off x="5918893" y="3612995"/>
            <a:ext cx="624470" cy="62447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3601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338A60-1F92-4C88-8B6C-195004E51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95B753E-D8D0-38C9-7F5F-7CA29645E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632077-8108-2000-3058-85F3F8CB1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A18C385C-2482-58D9-2177-B2D4613E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Kontrolle der Wellenlage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E6D01896-B187-5F1E-65B3-92301DDC4A0F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9BB78FA-12F9-9F6C-0463-A85F007D626D}"/>
              </a:ext>
            </a:extLst>
          </p:cNvPr>
          <p:cNvSpPr/>
          <p:nvPr/>
        </p:nvSpPr>
        <p:spPr>
          <a:xfrm>
            <a:off x="4974756" y="4348975"/>
            <a:ext cx="892098" cy="892098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9942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ctrTitle"/>
          </p:nvPr>
        </p:nvSpPr>
        <p:spPr>
          <a:xfrm>
            <a:off x="1530728" y="1977121"/>
            <a:ext cx="10252761" cy="1531425"/>
          </a:xfrm>
        </p:spPr>
        <p:txBody>
          <a:bodyPr>
            <a:normAutofit/>
          </a:bodyPr>
          <a:lstStyle/>
          <a:p>
            <a:r>
              <a:rPr lang="de-DE" sz="6600" dirty="0"/>
              <a:t>Themen</a:t>
            </a:r>
          </a:p>
        </p:txBody>
      </p:sp>
      <p:sp>
        <p:nvSpPr>
          <p:cNvPr id="7" name="Vertikaler Textplatzhalter 6"/>
          <p:cNvSpPr>
            <a:spLocks noGrp="1"/>
          </p:cNvSpPr>
          <p:nvPr>
            <p:ph type="body" orient="vert" idx="13"/>
          </p:nvPr>
        </p:nvSpPr>
        <p:spPr>
          <a:xfrm>
            <a:off x="1530728" y="3508546"/>
            <a:ext cx="10252761" cy="233839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Konzeptentwicklung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Baugruppen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Fazit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1157627F-B7DC-4EFF-BD81-1A592AB81FD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BE13F4B6-5C66-434E-98D4-89A7550EC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2" name="Fußzeilenplatzhalter 12">
            <a:extLst>
              <a:ext uri="{FF2B5EF4-FFF2-40B4-BE49-F238E27FC236}">
                <a16:creationId xmlns:a16="http://schemas.microsoft.com/office/drawing/2014/main" id="{ADA61D98-D865-CDA3-A077-3DB290FFC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6401" y="6515213"/>
            <a:ext cx="981963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867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8CB8F-ACB1-837E-913D-45DE0220C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060414C-C582-9EE4-567D-5F46F597F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E82D9A-E6B1-8993-3239-E7712D245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D0E6F1C-3836-4FF9-C1BA-EF929550B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Verschraubeinheit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2D613AC-BB29-A3DD-579A-0D51E133DC4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9697" r="44848"/>
          <a:stretch>
            <a:fillRect/>
          </a:stretch>
        </p:blipFill>
        <p:spPr>
          <a:xfrm>
            <a:off x="3717636" y="195910"/>
            <a:ext cx="3057236" cy="6984858"/>
          </a:xfrm>
          <a:prstGeom prst="rect">
            <a:avLst/>
          </a:prstGeom>
        </p:spPr>
      </p:pic>
      <p:pic>
        <p:nvPicPr>
          <p:cNvPr id="9" name="Grafik 8" descr="Ein Bild, das Flagge enthält.&#10;&#10;KI-generierte Inhalte können fehlerhaft sein.">
            <a:extLst>
              <a:ext uri="{FF2B5EF4-FFF2-40B4-BE49-F238E27FC236}">
                <a16:creationId xmlns:a16="http://schemas.microsoft.com/office/drawing/2014/main" id="{F8E5577B-5446-15C3-7AA4-BAA29BBCE38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1136" r="42273"/>
          <a:stretch>
            <a:fillRect/>
          </a:stretch>
        </p:blipFill>
        <p:spPr>
          <a:xfrm>
            <a:off x="4374599" y="-270404"/>
            <a:ext cx="3407101" cy="725102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D2110547-4A8D-81A5-183B-3815A23D6E85}"/>
              </a:ext>
            </a:extLst>
          </p:cNvPr>
          <p:cNvSpPr txBox="1"/>
          <p:nvPr/>
        </p:nvSpPr>
        <p:spPr>
          <a:xfrm>
            <a:off x="692727" y="2129077"/>
            <a:ext cx="85898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Verschraubeinheit</a:t>
            </a:r>
            <a:r>
              <a:rPr lang="de-DE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Stöger SES 16 </a:t>
            </a:r>
          </a:p>
          <a:p>
            <a:r>
              <a:rPr lang="de-DE" sz="2400" dirty="0">
                <a:latin typeface="Calibri" panose="020F0502020204030204" pitchFamily="34" charset="0"/>
              </a:rPr>
              <a:t>-</a:t>
            </a:r>
            <a:r>
              <a:rPr lang="de-DE" sz="2400" b="1" dirty="0">
                <a:latin typeface="Calibri" panose="020F0502020204030204" pitchFamily="34" charset="0"/>
              </a:rPr>
              <a:t>15</a:t>
            </a:r>
            <a:r>
              <a:rPr lang="de-DE" sz="2400" dirty="0">
                <a:latin typeface="Calibri" panose="020F0502020204030204" pitchFamily="34" charset="0"/>
              </a:rPr>
              <a:t> oder </a:t>
            </a:r>
            <a:r>
              <a:rPr lang="de-DE" sz="2400" b="1" dirty="0">
                <a:latin typeface="Calibri" panose="020F0502020204030204" pitchFamily="34" charset="0"/>
              </a:rPr>
              <a:t>30</a:t>
            </a:r>
            <a:r>
              <a:rPr lang="de-DE" sz="2400" dirty="0">
                <a:latin typeface="Calibri" panose="020F0502020204030204" pitchFamily="34" charset="0"/>
              </a:rPr>
              <a:t> mm hub</a:t>
            </a:r>
          </a:p>
          <a:p>
            <a:endParaRPr lang="de-DE" sz="24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F0AF011-5FBE-5D4A-5277-0C69A9963AC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742" t="17119" r="39044"/>
          <a:stretch>
            <a:fillRect/>
          </a:stretch>
        </p:blipFill>
        <p:spPr>
          <a:xfrm>
            <a:off x="8221690" y="2129077"/>
            <a:ext cx="3561799" cy="356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6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B0FA8-1939-2346-270A-62F79DD0D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324CD04-BFA2-63D2-E00F-23D071D4E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4005E5-69C1-E123-4B41-4ADB8C50F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9A73B4-42DD-78D2-4949-EF34A517D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Verschraubeinheit</a:t>
            </a:r>
            <a:endParaRPr lang="de-DE" dirty="0"/>
          </a:p>
        </p:txBody>
      </p:sp>
      <p:pic>
        <p:nvPicPr>
          <p:cNvPr id="13" name="Grafik 12" descr="Ein Bild, das Entwurf, Design enthält.&#10;&#10;KI-generierte Inhalte können fehlerhaft sein.">
            <a:extLst>
              <a:ext uri="{FF2B5EF4-FFF2-40B4-BE49-F238E27FC236}">
                <a16:creationId xmlns:a16="http://schemas.microsoft.com/office/drawing/2014/main" id="{5F422B1B-D072-9125-103E-1EBC20C245C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227" t="-6763" r="34227" b="14309"/>
          <a:stretch>
            <a:fillRect/>
          </a:stretch>
        </p:blipFill>
        <p:spPr>
          <a:xfrm>
            <a:off x="886691" y="473004"/>
            <a:ext cx="5800436" cy="532696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9CA3249D-01FC-5784-36A2-05F01D5FEC9F}"/>
              </a:ext>
            </a:extLst>
          </p:cNvPr>
          <p:cNvSpPr txBox="1"/>
          <p:nvPr/>
        </p:nvSpPr>
        <p:spPr>
          <a:xfrm>
            <a:off x="7047346" y="2022764"/>
            <a:ext cx="38459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Vertikale Führung durch </a:t>
            </a:r>
            <a:r>
              <a:rPr lang="de-DE" b="1" dirty="0"/>
              <a:t>Nut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Verstellung durch </a:t>
            </a:r>
            <a:r>
              <a:rPr lang="de-DE" b="1" dirty="0"/>
              <a:t>Rexroth Profil</a:t>
            </a:r>
          </a:p>
          <a:p>
            <a:endParaRPr lang="de-DE" dirty="0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0BC6FC8B-B40F-3DDC-CA66-51F2EC38C4E1}"/>
              </a:ext>
            </a:extLst>
          </p:cNvPr>
          <p:cNvCxnSpPr/>
          <p:nvPr/>
        </p:nvCxnSpPr>
        <p:spPr>
          <a:xfrm>
            <a:off x="1357745" y="2272145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CC996B88-E1D9-4874-BCD3-782E48897571}"/>
              </a:ext>
            </a:extLst>
          </p:cNvPr>
          <p:cNvCxnSpPr/>
          <p:nvPr/>
        </p:nvCxnSpPr>
        <p:spPr>
          <a:xfrm>
            <a:off x="3685309" y="1543703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7D545102-59DD-4F1D-3829-6DE49FEC3862}"/>
              </a:ext>
            </a:extLst>
          </p:cNvPr>
          <p:cNvCxnSpPr/>
          <p:nvPr/>
        </p:nvCxnSpPr>
        <p:spPr>
          <a:xfrm>
            <a:off x="5957094" y="2862911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fik 18" descr="Ein Bild, das Flagge enthält.&#10;&#10;KI-generierte Inhalte können fehlerhaft sein.">
            <a:extLst>
              <a:ext uri="{FF2B5EF4-FFF2-40B4-BE49-F238E27FC236}">
                <a16:creationId xmlns:a16="http://schemas.microsoft.com/office/drawing/2014/main" id="{BEE52132-2D5D-7D29-F350-149577F6651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1136" r="42273"/>
          <a:stretch>
            <a:fillRect/>
          </a:stretch>
        </p:blipFill>
        <p:spPr>
          <a:xfrm>
            <a:off x="8496407" y="1820178"/>
            <a:ext cx="2414524" cy="5138614"/>
          </a:xfrm>
          <a:prstGeom prst="rect">
            <a:avLst/>
          </a:prstGeom>
        </p:spPr>
      </p:pic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25A720F-DA88-BC76-FCED-08467521106A}"/>
              </a:ext>
            </a:extLst>
          </p:cNvPr>
          <p:cNvCxnSpPr>
            <a:cxnSpLocks/>
          </p:cNvCxnSpPr>
          <p:nvPr/>
        </p:nvCxnSpPr>
        <p:spPr>
          <a:xfrm flipH="1">
            <a:off x="9932269" y="3999400"/>
            <a:ext cx="278531" cy="6353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116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FB8A549B-F8A2-346D-BF96-E6A013DB2A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0011F2E-05E1-AF15-D1CE-731AAE4F8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0EAED73-4B84-ECBE-FB20-AEEC84C63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1899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D14E192-BD1E-468D-5632-662C0FD19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7EF572B-516B-4104-8A5A-CEFE81438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A337A8C-D710-7CD4-AED9-13C9CBAE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1CBC4D4-E43A-6CD3-140A-F7876EB8BB52}"/>
              </a:ext>
            </a:extLst>
          </p:cNvPr>
          <p:cNvSpPr txBox="1"/>
          <p:nvPr/>
        </p:nvSpPr>
        <p:spPr>
          <a:xfrm>
            <a:off x="1034473" y="1705481"/>
            <a:ext cx="67472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Fokus: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Fertigungsgerechte</a:t>
            </a:r>
            <a:r>
              <a:rPr lang="de-DE" dirty="0"/>
              <a:t> Konstruktion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Billige</a:t>
            </a:r>
            <a:r>
              <a:rPr lang="de-DE" dirty="0"/>
              <a:t> Herstellung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Einfache</a:t>
            </a:r>
            <a:r>
              <a:rPr lang="de-DE" dirty="0"/>
              <a:t> Lösungen </a:t>
            </a:r>
            <a:r>
              <a:rPr lang="de-DE" dirty="0">
                <a:sym typeface="Wingdings" panose="05000000000000000000" pitchFamily="2" charset="2"/>
              </a:rPr>
              <a:t> Wenige Bewegungen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7" name="Bildplatzhalter 9">
            <a:extLst>
              <a:ext uri="{FF2B5EF4-FFF2-40B4-BE49-F238E27FC236}">
                <a16:creationId xmlns:a16="http://schemas.microsoft.com/office/drawing/2014/main" id="{DA17515C-DE57-4038-B62E-1D4C4906FA7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719" r="33243"/>
          <a:stretch>
            <a:fillRect/>
          </a:stretch>
        </p:blipFill>
        <p:spPr>
          <a:xfrm>
            <a:off x="7324437" y="1564473"/>
            <a:ext cx="4211647" cy="43446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DDBB3DC-676D-0191-F25D-48CEC370159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2054" r="30820"/>
          <a:stretch>
            <a:fillRect/>
          </a:stretch>
        </p:blipFill>
        <p:spPr>
          <a:xfrm>
            <a:off x="4288441" y="3603481"/>
            <a:ext cx="1987098" cy="1488812"/>
          </a:xfrm>
          <a:prstGeom prst="rect">
            <a:avLst/>
          </a:prstGeom>
        </p:spPr>
      </p:pic>
      <p:pic>
        <p:nvPicPr>
          <p:cNvPr id="11" name="Grafik 10" descr="Ein Bild, das Spielzeug enthält.&#10;&#10;KI-generierte Inhalte können fehlerhaft sein.">
            <a:extLst>
              <a:ext uri="{FF2B5EF4-FFF2-40B4-BE49-F238E27FC236}">
                <a16:creationId xmlns:a16="http://schemas.microsoft.com/office/drawing/2014/main" id="{7CD22A8E-6F99-307D-13E8-F1108B2BE26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6894" r="38788"/>
          <a:stretch>
            <a:fillRect/>
          </a:stretch>
        </p:blipFill>
        <p:spPr>
          <a:xfrm>
            <a:off x="2763151" y="3212264"/>
            <a:ext cx="1377412" cy="1999942"/>
          </a:xfrm>
          <a:prstGeom prst="rect">
            <a:avLst/>
          </a:prstGeom>
        </p:spPr>
      </p:pic>
      <p:pic>
        <p:nvPicPr>
          <p:cNvPr id="13" name="Grafik 12" descr="Ein Bild, das Screenshot, 3D-Modellierung enthält.&#10;&#10;KI-generierte Inhalte können fehlerhaft sein.">
            <a:extLst>
              <a:ext uri="{FF2B5EF4-FFF2-40B4-BE49-F238E27FC236}">
                <a16:creationId xmlns:a16="http://schemas.microsoft.com/office/drawing/2014/main" id="{A30EB446-03D8-F77F-9185-14FEEE954EC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833" r="38182"/>
          <a:stretch>
            <a:fillRect/>
          </a:stretch>
        </p:blipFill>
        <p:spPr>
          <a:xfrm>
            <a:off x="655916" y="2905772"/>
            <a:ext cx="1887675" cy="256502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AFCA28B-FF4A-E69A-1BBB-E689B0C1CA2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5909" r="43986"/>
          <a:stretch>
            <a:fillRect/>
          </a:stretch>
        </p:blipFill>
        <p:spPr>
          <a:xfrm>
            <a:off x="6529985" y="3063668"/>
            <a:ext cx="628920" cy="2197689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C4BA794D-D9A5-6E70-3420-BBAE310D45C3}"/>
              </a:ext>
            </a:extLst>
          </p:cNvPr>
          <p:cNvSpPr/>
          <p:nvPr/>
        </p:nvSpPr>
        <p:spPr>
          <a:xfrm>
            <a:off x="2364946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ABBCED32-8A35-BDA9-4790-8075B23C3ADC}"/>
              </a:ext>
            </a:extLst>
          </p:cNvPr>
          <p:cNvSpPr/>
          <p:nvPr/>
        </p:nvSpPr>
        <p:spPr>
          <a:xfrm>
            <a:off x="4181809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3DB7886B-9FE2-DF3C-5901-0C043972D735}"/>
              </a:ext>
            </a:extLst>
          </p:cNvPr>
          <p:cNvSpPr/>
          <p:nvPr/>
        </p:nvSpPr>
        <p:spPr>
          <a:xfrm>
            <a:off x="6025544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A9A2B31C-62E8-9115-5B42-83F5B4F8880B}"/>
              </a:ext>
            </a:extLst>
          </p:cNvPr>
          <p:cNvSpPr txBox="1"/>
          <p:nvPr/>
        </p:nvSpPr>
        <p:spPr>
          <a:xfrm>
            <a:off x="1197827" y="507669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(2)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DD2DF21-5EF2-1818-77D0-13E7B10AAB1A}"/>
              </a:ext>
            </a:extLst>
          </p:cNvPr>
          <p:cNvSpPr txBox="1"/>
          <p:nvPr/>
        </p:nvSpPr>
        <p:spPr>
          <a:xfrm>
            <a:off x="3218460" y="510146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(1)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DB66525-A9D8-A537-CB58-5AC84E6EB2E4}"/>
              </a:ext>
            </a:extLst>
          </p:cNvPr>
          <p:cNvSpPr txBox="1"/>
          <p:nvPr/>
        </p:nvSpPr>
        <p:spPr>
          <a:xfrm>
            <a:off x="5120925" y="506629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(2)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7AFF435-282A-48D5-CFE9-CF41CBCAF176}"/>
              </a:ext>
            </a:extLst>
          </p:cNvPr>
          <p:cNvSpPr txBox="1"/>
          <p:nvPr/>
        </p:nvSpPr>
        <p:spPr>
          <a:xfrm>
            <a:off x="6598598" y="507669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1474850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23CFB7F-B214-ED59-D172-9E85443CD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E1D51F0-F561-F191-5141-AAD9262B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6" name="Vertikaler Textplatzhalter 5">
            <a:extLst>
              <a:ext uri="{FF2B5EF4-FFF2-40B4-BE49-F238E27FC236}">
                <a16:creationId xmlns:a16="http://schemas.microsoft.com/office/drawing/2014/main" id="{5D67EEBB-E9CA-CC85-D418-3E2D9781BAA6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r>
              <a:rPr lang="de-DE" dirty="0"/>
              <a:t>Gruppe 5</a:t>
            </a:r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CB28DFF3-6C8A-4C24-5F91-D566CE218EAD}"/>
              </a:ext>
            </a:extLst>
          </p:cNvPr>
          <p:cNvSpPr>
            <a:spLocks noGrp="1"/>
          </p:cNvSpPr>
          <p:nvPr>
            <p:ph type="body" orient="vert" idx="14"/>
          </p:nvPr>
        </p:nvSpPr>
        <p:spPr/>
        <p:txBody>
          <a:bodyPr/>
          <a:lstStyle/>
          <a:p>
            <a:r>
              <a:rPr lang="de-DE" dirty="0"/>
              <a:t>Vielen Dank</a:t>
            </a:r>
          </a:p>
        </p:txBody>
      </p:sp>
    </p:spTree>
    <p:extLst>
      <p:ext uri="{BB962C8B-B14F-4D97-AF65-F5344CB8AC3E}">
        <p14:creationId xmlns:p14="http://schemas.microsoft.com/office/powerpoint/2010/main" val="646695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840D6-43CF-77C6-7A58-4080A585A6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Konzeptentwicklung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2343DF-68F4-0AF1-603B-BEBC2C14E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9A7E51A-558F-F4A3-08E1-13E30ED47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4933C2A7-522D-8540-31A7-C12265E6CB26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332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8BA13A2-4567-CB38-8DDF-D402722BA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Hoffman, Tino Stöhr, Erik </a:t>
            </a:r>
            <a:r>
              <a:rPr lang="de-DE" dirty="0" err="1"/>
              <a:t>Reisich</a:t>
            </a:r>
            <a:r>
              <a:rPr lang="de-DE" dirty="0"/>
              <a:t>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B2A48C-4564-24F3-F730-0CF9B9645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E2A87D1-D9CA-ED3F-2F6A-3EE7C4C06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Konzeptentwicklung – Erste Ideen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05F528D-96F7-5827-1771-B55BC5C59F2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64319" y="1228436"/>
            <a:ext cx="6663362" cy="470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046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F531E0F-45DB-E15B-8148-19FA5C8C8F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Baugruppen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6CE5004-6A7E-EA3C-0AA0-6AAAB24B1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BE08C3C-D9F1-1D58-CABF-DBA3EE25E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8B35FA18-8A72-CC0F-C13E-4E30E1859C9F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Handhabung Finger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Erkennung Wellenlage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Handhabung Unterlegscheiben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Verschraubeinheit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30036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AA27B38-E88A-2051-D483-31470BB04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53AD8BC-2356-BCD4-BD7C-250C3F4A8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976367A-5994-E003-DAD8-E8216DAEE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Gesamtaufbau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F74358F5-1A3A-F1D3-5AEC-E2ACE9DE5F88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</p:spTree>
    <p:extLst>
      <p:ext uri="{BB962C8B-B14F-4D97-AF65-F5344CB8AC3E}">
        <p14:creationId xmlns:p14="http://schemas.microsoft.com/office/powerpoint/2010/main" val="3515918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C1DA7-06E3-F679-7296-61E786069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04D004-883E-38BB-09F7-A003BB7B9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43C34FE-908B-07CC-0B3A-876CF651B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B1E3D887-9B82-C07B-8F67-22D26D848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„Finger“ - Magazin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B045FDBD-1ED1-77AE-9167-55E14F925682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3E6736D3-37B8-B2BC-7C44-1017F74224E6}"/>
              </a:ext>
            </a:extLst>
          </p:cNvPr>
          <p:cNvSpPr/>
          <p:nvPr/>
        </p:nvSpPr>
        <p:spPr>
          <a:xfrm>
            <a:off x="5881722" y="2807281"/>
            <a:ext cx="2241311" cy="2241311"/>
          </a:xfrm>
          <a:prstGeom prst="ellipse">
            <a:avLst/>
          </a:prstGeom>
          <a:noFill/>
          <a:ln w="38100">
            <a:solidFill>
              <a:srgbClr val="0028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093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EF6A221-8256-2338-3AF6-8B8FD8E5A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18ADA8C-F64A-3A1C-73F4-797562F8A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8F54296-BB67-4A78-61E2-AFE4D6168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Bauteilgeometrie</a:t>
            </a:r>
          </a:p>
        </p:txBody>
      </p:sp>
      <p:pic>
        <p:nvPicPr>
          <p:cNvPr id="7" name="Inhaltsplatzhalter 6" descr="Ein Bild, das Magenta, pink, lila enthält.&#10;&#10;KI-generierte Inhalte können fehlerhaft sein.">
            <a:extLst>
              <a:ext uri="{FF2B5EF4-FFF2-40B4-BE49-F238E27FC236}">
                <a16:creationId xmlns:a16="http://schemas.microsoft.com/office/drawing/2014/main" id="{B3CAB701-C0EE-4974-7DD9-E3E070FF9CB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704573" y="1836328"/>
            <a:ext cx="5146260" cy="3892002"/>
          </a:xfrm>
        </p:spPr>
      </p:pic>
      <p:pic>
        <p:nvPicPr>
          <p:cNvPr id="10" name="Grafik 9" descr="Ein Bild, das Grafiken, Farbigkeit, Design enthält.&#10;&#10;KI-generierte Inhalte können fehlerhaft sein.">
            <a:extLst>
              <a:ext uri="{FF2B5EF4-FFF2-40B4-BE49-F238E27FC236}">
                <a16:creationId xmlns:a16="http://schemas.microsoft.com/office/drawing/2014/main" id="{A60CBD3B-DF1C-AF8E-76BB-D5328E8B7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377" y="1665402"/>
            <a:ext cx="5146262" cy="389200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ED41C88-7A3D-C7E8-EBF3-BFFCDD3DF531}"/>
              </a:ext>
            </a:extLst>
          </p:cNvPr>
          <p:cNvSpPr txBox="1"/>
          <p:nvPr/>
        </p:nvSpPr>
        <p:spPr>
          <a:xfrm>
            <a:off x="704573" y="1429919"/>
            <a:ext cx="1873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Freiformflächen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2287A4F1-3F7E-FEA4-1451-B2A1111017FD}"/>
              </a:ext>
            </a:extLst>
          </p:cNvPr>
          <p:cNvCxnSpPr/>
          <p:nvPr/>
        </p:nvCxnSpPr>
        <p:spPr>
          <a:xfrm>
            <a:off x="1641275" y="1836328"/>
            <a:ext cx="1250608" cy="654111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A0C27696-65FA-50F9-1926-565289D27E65}"/>
              </a:ext>
            </a:extLst>
          </p:cNvPr>
          <p:cNvSpPr txBox="1"/>
          <p:nvPr/>
        </p:nvSpPr>
        <p:spPr>
          <a:xfrm>
            <a:off x="9093633" y="1429919"/>
            <a:ext cx="2393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approximierte Radien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B4FA92FA-F129-4ADE-572D-AEE5EA602FB5}"/>
              </a:ext>
            </a:extLst>
          </p:cNvPr>
          <p:cNvCxnSpPr/>
          <p:nvPr/>
        </p:nvCxnSpPr>
        <p:spPr>
          <a:xfrm flipH="1">
            <a:off x="9883778" y="1836328"/>
            <a:ext cx="486856" cy="1018384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59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0D84648-60F4-3D09-AFD7-B0BD5405D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1FD84BB-3D74-4DA0-4905-86DB8432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10C429E-B7E6-CB33-E3D5-A651707F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Vereinzelung</a:t>
            </a:r>
          </a:p>
        </p:txBody>
      </p:sp>
      <p:pic>
        <p:nvPicPr>
          <p:cNvPr id="7" name="Inhaltsplatzhalter 6" descr="Ein Bild, das Design enthält.&#10;&#10;KI-generierte Inhalte können fehlerhaft sein.">
            <a:extLst>
              <a:ext uri="{FF2B5EF4-FFF2-40B4-BE49-F238E27FC236}">
                <a16:creationId xmlns:a16="http://schemas.microsoft.com/office/drawing/2014/main" id="{ABD6E1C8-119E-7D17-D793-E047AD6EC120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18279" r="16971"/>
          <a:stretch>
            <a:fillRect/>
          </a:stretch>
        </p:blipFill>
        <p:spPr>
          <a:xfrm>
            <a:off x="797289" y="1144166"/>
            <a:ext cx="4371129" cy="5105400"/>
          </a:xfrm>
        </p:spPr>
      </p:pic>
      <p:pic>
        <p:nvPicPr>
          <p:cNvPr id="9" name="Grafik 8" descr="Ein Bild, das Design, Screenshot, Kreis, Kunst enthält.&#10;&#10;KI-generierte Inhalte können fehlerhaft sein.">
            <a:extLst>
              <a:ext uri="{FF2B5EF4-FFF2-40B4-BE49-F238E27FC236}">
                <a16:creationId xmlns:a16="http://schemas.microsoft.com/office/drawing/2014/main" id="{F71DDF81-2B3A-3D47-388B-B31064EE3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929" y="1540045"/>
            <a:ext cx="5703782" cy="43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660251"/>
      </p:ext>
    </p:extLst>
  </p:cSld>
  <p:clrMapOvr>
    <a:masterClrMapping/>
  </p:clrMapOvr>
</p:sld>
</file>

<file path=ppt/theme/theme1.xml><?xml version="1.0" encoding="utf-8"?>
<a:theme xmlns:a="http://schemas.openxmlformats.org/drawingml/2006/main" name="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3FF51532-DEED-4DC4-B3A0-61070993AEC6}"/>
    </a:ext>
  </a:extLst>
</a:theme>
</file>

<file path=ppt/theme/theme2.xml><?xml version="1.0" encoding="utf-8"?>
<a:theme xmlns:a="http://schemas.openxmlformats.org/drawingml/2006/main" name="1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PPT_HHN_16x9_DE_02</Template>
  <TotalTime>0</TotalTime>
  <Words>575</Words>
  <Application>Microsoft Macintosh PowerPoint</Application>
  <PresentationFormat>Breitbild</PresentationFormat>
  <Paragraphs>109</Paragraphs>
  <Slides>24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24</vt:i4>
      </vt:variant>
    </vt:vector>
  </HeadingPairs>
  <TitlesOfParts>
    <vt:vector size="29" baseType="lpstr">
      <vt:lpstr>Arial</vt:lpstr>
      <vt:lpstr>Calibri</vt:lpstr>
      <vt:lpstr>Wingdings</vt:lpstr>
      <vt:lpstr>PPT_HHN_16x9_DE_02</vt:lpstr>
      <vt:lpstr>1_PPT_HHN_16x9_DE_02</vt:lpstr>
      <vt:lpstr>Useless Box</vt:lpstr>
      <vt:lpstr>Themen</vt:lpstr>
      <vt:lpstr>Konzeptentwicklung</vt:lpstr>
      <vt:lpstr>Konzeptentwicklung – Erste Ideen</vt:lpstr>
      <vt:lpstr>Baugruppen</vt:lpstr>
      <vt:lpstr>Gesamtaufbau</vt:lpstr>
      <vt:lpstr>„Finger“ - Magazin</vt:lpstr>
      <vt:lpstr>Bauteilgeometrie</vt:lpstr>
      <vt:lpstr>Vereinzelung</vt:lpstr>
      <vt:lpstr>Vereinzelung</vt:lpstr>
      <vt:lpstr>Positionierung</vt:lpstr>
      <vt:lpstr>Positionierung</vt:lpstr>
      <vt:lpstr>Positionierung</vt:lpstr>
      <vt:lpstr>Positionierung</vt:lpstr>
      <vt:lpstr>Wellenlage</vt:lpstr>
      <vt:lpstr>Erkennung Wellenlage</vt:lpstr>
      <vt:lpstr>Erkennung Wellenlage</vt:lpstr>
      <vt:lpstr>Handhabung Unterlegscheiben</vt:lpstr>
      <vt:lpstr>Kontrolle der Wellenlage</vt:lpstr>
      <vt:lpstr>Verschraubeinheit</vt:lpstr>
      <vt:lpstr>Verschraubeinheit</vt:lpstr>
      <vt:lpstr>Fazit</vt:lpstr>
      <vt:lpstr>Fazit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DIE HEADLINE</dc:title>
  <dc:creator>Sebastian Schillo</dc:creator>
  <cp:lastModifiedBy>Tino Stöhr</cp:lastModifiedBy>
  <cp:revision>18</cp:revision>
  <dcterms:created xsi:type="dcterms:W3CDTF">2022-08-07T09:47:43Z</dcterms:created>
  <dcterms:modified xsi:type="dcterms:W3CDTF">2025-06-26T20:34:59Z</dcterms:modified>
</cp:coreProperties>
</file>

<file path=docProps/thumbnail.jpeg>
</file>